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13.png" ContentType="image/png"/>
  <Override PartName="/ppt/media/image50.png" ContentType="image/png"/>
  <Override PartName="/ppt/media/image40.png" ContentType="image/png"/>
  <Override PartName="/ppt/media/image41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51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52476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68916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36000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52476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68916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Noto Sans Regular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360000" y="301320"/>
            <a:ext cx="9360000" cy="444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Noto Sans Regular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Noto Sans Regular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52476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68916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36000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52476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68916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Noto Sans Regular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360000" y="301320"/>
            <a:ext cx="9360000" cy="444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Noto Sans Regular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2476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689160" y="198000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36000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52476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689160" y="4612320"/>
            <a:ext cx="301356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60000" y="301320"/>
            <a:ext cx="9360000" cy="444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2c3e50"/>
              </a:solidFill>
              <a:latin typeface="Noto Sans Regular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7200000"/>
            <a:ext cx="10080000" cy="3600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0080000" cy="16200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Click to edit the title text format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Click to edit </a:t>
            </a: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the outline </a:t>
            </a: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text format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2c3e50"/>
                </a:solidFill>
                <a:latin typeface="Noto Sans Regular"/>
              </a:rPr>
              <a:t>Second Outline </a:t>
            </a:r>
            <a:r>
              <a:rPr b="0" lang="en-US" sz="2800" spc="-1" strike="noStrike">
                <a:solidFill>
                  <a:srgbClr val="2c3e50"/>
                </a:solidFill>
                <a:latin typeface="Noto Sans Regular"/>
              </a:rPr>
              <a:t>Level</a:t>
            </a:r>
            <a:endParaRPr b="0" lang="en-US" sz="2800" spc="-1" strike="noStrike">
              <a:solidFill>
                <a:srgbClr val="2c3e50"/>
              </a:solidFill>
              <a:latin typeface="Noto Sans Regular"/>
            </a:endParaRPr>
          </a:p>
          <a:p>
            <a:pPr lvl="2" marL="1296000" indent="-288000">
              <a:spcAft>
                <a:spcPts val="85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c3e50"/>
                </a:solidFill>
                <a:latin typeface="Noto Sans Regular"/>
              </a:rPr>
              <a:t>Third Outline </a:t>
            </a:r>
            <a:r>
              <a:rPr b="0" lang="en-US" sz="2400" spc="-1" strike="noStrike">
                <a:solidFill>
                  <a:srgbClr val="2c3e50"/>
                </a:solidFill>
                <a:latin typeface="Noto Sans Regular"/>
              </a:rPr>
              <a:t>Level</a:t>
            </a:r>
            <a:endParaRPr b="0" lang="en-US" sz="2400" spc="-1" strike="noStrike">
              <a:solidFill>
                <a:srgbClr val="2c3e50"/>
              </a:solidFill>
              <a:latin typeface="Noto Sans Regular"/>
            </a:endParaRPr>
          </a:p>
          <a:p>
            <a:pPr lvl="3" marL="1728000" indent="-216000">
              <a:spcAft>
                <a:spcPts val="567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Fourth Outline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Level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  <a:p>
            <a:pPr lvl="4" marL="2160000" indent="-216000">
              <a:spcAft>
                <a:spcPts val="28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Fifth Outline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Level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  <a:p>
            <a:pPr lvl="5" marL="2592000" indent="-216000">
              <a:spcAft>
                <a:spcPts val="28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Sixth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Outline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Level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  <a:p>
            <a:pPr lvl="6" marL="3024000" indent="-216000">
              <a:spcAft>
                <a:spcPts val="28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Seven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th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Outlin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e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Level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9270000" y="6894000"/>
            <a:ext cx="540000" cy="54000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fld id="{FA811AAE-8C89-4743-981B-D57D6B8EDC19}" type="slidenum"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10080000" cy="5040000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360000" y="3780000"/>
            <a:ext cx="9360000" cy="95868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/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Click to edit the title text format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60000" y="5220000"/>
            <a:ext cx="9360000" cy="198000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pPr marL="432000" indent="-324000">
              <a:spcAft>
                <a:spcPts val="876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Click to edit the outline text format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2" marL="1296000" indent="-288000">
              <a:spcAft>
                <a:spcPts val="850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Third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3" marL="1728000" indent="-216000">
              <a:spcAft>
                <a:spcPts val="567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4" marL="2160000" indent="-216000">
              <a:spcAft>
                <a:spcPts val="283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5" marL="2592000" indent="-216000">
              <a:spcAft>
                <a:spcPts val="283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6" marL="3024000" indent="-216000">
              <a:spcAft>
                <a:spcPts val="283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fld id="{DB30112B-E4ED-49BB-B0B4-12781F976B18}" type="slidenum"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20000" y="2520000"/>
            <a:ext cx="5040000" cy="2520000"/>
          </a:xfrm>
          <a:prstGeom prst="wedgeRectCallout">
            <a:avLst>
              <a:gd name="adj1" fmla="val -42740"/>
              <a:gd name="adj2" fmla="val 114189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2700000" y="2700000"/>
            <a:ext cx="4680000" cy="216000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/>
            <a:r>
              <a:rPr b="1" lang="en-US" sz="3600" spc="-1" strike="noStrike">
                <a:solidFill>
                  <a:srgbClr val="2c3e50"/>
                </a:solidFill>
                <a:latin typeface="Noto Sans Black"/>
              </a:rPr>
              <a:t>Click to edit the title text format</a:t>
            </a:r>
            <a:endParaRPr b="1" lang="en-US" sz="3600" spc="-1" strike="noStrike">
              <a:solidFill>
                <a:srgbClr val="2c3e50"/>
              </a:solidFill>
              <a:latin typeface="Noto Sans Black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420000" y="5040000"/>
            <a:ext cx="6300000" cy="216000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pPr marL="432000" indent="-324000">
              <a:spcAft>
                <a:spcPts val="876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Click to edit the outline text format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2" marL="1296000" indent="-288000">
              <a:spcAft>
                <a:spcPts val="850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Third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3" marL="1728000" indent="-216000">
              <a:spcAft>
                <a:spcPts val="567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4" marL="2160000" indent="-216000">
              <a:spcAft>
                <a:spcPts val="283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5" marL="2592000" indent="-216000">
              <a:spcAft>
                <a:spcPts val="283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  <a:p>
            <a:pPr lvl="6" marL="3024000" indent="-216000">
              <a:spcAft>
                <a:spcPts val="283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Noto Sans Regular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Noto Sans Regular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fld id="{7A36A7D5-ABE1-43F0-B027-D7B899BD385A}" type="slidenum"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jstatsoft.org/article/view/v056i01" TargetMode="External"/><Relationship Id="rId2" Type="http://schemas.openxmlformats.org/officeDocument/2006/relationships/hyperlink" Target="https://cran.r-project.org/web/packages/rsm/vignettes/rsm.pdf" TargetMode="External"/><Relationship Id="rId3" Type="http://schemas.openxmlformats.org/officeDocument/2006/relationships/hyperlink" Target="https://www.jstatsoft.org/article/view/v072c02" TargetMode="External"/><Relationship Id="rId4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dplyr.tidyverse.org/articles/dplyr.html" TargetMode="External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ggplot2-book.org/index.html" TargetMode="External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mailto:brett.gytri@tissuegrown.com" TargetMode="External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rmarkdown.rstudio.com/" TargetMode="External"/><Relationship Id="rId2" Type="http://schemas.openxmlformats.org/officeDocument/2006/relationships/hyperlink" Target="https://shiny.rstudio.com/" TargetMode="External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www.datacamp.com/" TargetMode="External"/><Relationship Id="rId3" Type="http://schemas.openxmlformats.org/officeDocument/2006/relationships/hyperlink" Target="https://www.youtube.com/watch?v=JtKK-ERCBI4&amp;list=PLM2eE_hI4gSDnF-mEa9mrIYx7GCLQVN89" TargetMode="External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cran.r-project.org/" TargetMode="External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60000" y="378000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>
            <a:noAutofit/>
          </a:bodyPr>
          <a:p>
            <a:pPr algn="ctr"/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Using R Statistical Software for DoE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60000" y="5335200"/>
            <a:ext cx="9360000" cy="19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200" spc="-1" strike="noStrike">
                <a:solidFill>
                  <a:srgbClr val="ffffff"/>
                </a:solidFill>
                <a:latin typeface="Noto Sans Regular"/>
              </a:rPr>
              <a:t>Brett Gytri – Tissue-Grown Corporation</a:t>
            </a:r>
            <a:endParaRPr b="0" lang="en-US" sz="2200" spc="-1" strike="noStrike">
              <a:solidFill>
                <a:srgbClr val="ffffff"/>
              </a:solidFill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- Packages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274320" y="1849680"/>
            <a:ext cx="9235440" cy="5191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Packages are tools made by 3</a:t>
            </a:r>
            <a:r>
              <a:rPr b="1" lang="en-US" sz="2000" spc="-1" strike="noStrike" baseline="14000000">
                <a:solidFill>
                  <a:srgbClr val="2c3e50"/>
                </a:solidFill>
                <a:latin typeface="Noto Sans SemiBold"/>
              </a:rPr>
              <a:t>rd</a:t>
            </a: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 party developers to make our lives easy.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tidyverse – collection of tools which make R way easier to learn and work with-- i.e. ggplot2, dplyr, tidyr, readr, modelr, etc.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DoE packages: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FrF2 by Ulrike Gromping for factorial designs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  <a:hlinkClick r:id="rId1"/>
              </a:rPr>
              <a:t>https://www.jstatsoft.org/article/view/v056i01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rsm by Russell V. Lenth for response surface methodology  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  <a:hlinkClick r:id="rId2"/>
              </a:rPr>
              <a:t>https://cran.r-project.org/web/packages/rsm/vignettes/rsm.pdf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mixexp by John Lawson for mixture designs  </a:t>
            </a:r>
            <a:r>
              <a:rPr b="0" lang="en-US" sz="2000" spc="-1" strike="noStrike">
                <a:solidFill>
                  <a:srgbClr val="2c3e50"/>
                </a:solidFill>
                <a:latin typeface="Noto Sans Regular"/>
                <a:hlinkClick r:id="rId3"/>
              </a:rPr>
              <a:t>https://www.jstatsoft.org/article/view/v072c02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2c3e50"/>
                </a:solidFill>
                <a:latin typeface="Noto Sans Regular"/>
              </a:rPr>
              <a:t>Exhaustive list can be found on CRAN: https://cran.r-project.org/web/views/ExperimentalDesign.html</a:t>
            </a:r>
            <a:endParaRPr b="0" lang="en-US" sz="2000" spc="-1" strike="noStrike">
              <a:solidFill>
                <a:srgbClr val="2c3e50"/>
              </a:solidFill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Packages Continued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To install a package use the general form: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install.packages(“package.name”)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library(package.name)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This basic form usually works, but sometimes you will have to go online and search for solutions to help the install.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Dealing with Files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Noto Sans SemiBold"/>
              </a:rPr>
              <a:t>setwd(“~/file location”)-- use this function to set your working directory. This allows you to import and save files in a folder of your choice.</a:t>
            </a:r>
            <a:endParaRPr b="1" lang="en-US" sz="24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Noto Sans SemiBold"/>
              </a:rPr>
              <a:t>read_csv(“filename.csv”)-- use this basic format to import data into R.  You can find an appropriate function of this type to read and write basically any type of data.</a:t>
            </a:r>
            <a:endParaRPr b="1" lang="en-US" sz="24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c3e50"/>
                </a:solidFill>
                <a:latin typeface="Noto Sans SemiBold"/>
              </a:rPr>
              <a:t>write_csv(file.to.save, “file to save.csv”) – function for saving your data so you can read it in later. </a:t>
            </a: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  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dplyr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dplyr – makes data manipulation on data frames very easy.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Primarily use the following functions: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mutate(New.Column = Old.Column * 2) – creates a new column based on the algebraic function described.</a:t>
            </a:r>
            <a:endParaRPr b="0" lang="en-US" sz="16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filter(Plant == “Arabadopsis”) – filters the data frame to only contain the entries which match the booleans.</a:t>
            </a:r>
            <a:endParaRPr b="0" lang="en-US" sz="16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select(Column.Name) – chooses only the columns of interest</a:t>
            </a:r>
            <a:endParaRPr b="0" lang="en-US" sz="16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group_by(Plant) %&gt;%                                                                      </a:t>
            </a: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	</a:t>
            </a: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   summarize(Average.Height = mean(Height)) – to aggregate and transform data.  </a:t>
            </a:r>
            <a:endParaRPr b="0" lang="en-US" sz="16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left_join(connecting.df, by = “Connect.Colum”) – connects two separate data frames by the columns indicated</a:t>
            </a:r>
            <a:endParaRPr b="0" lang="en-US" sz="16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 </a:t>
            </a:r>
            <a:r>
              <a:rPr b="0" lang="en-US" sz="1600" spc="-1" strike="noStrike">
                <a:solidFill>
                  <a:srgbClr val="2c3e50"/>
                </a:solidFill>
                <a:latin typeface="Noto Sans Regular"/>
              </a:rPr>
              <a:t>arrange(Column.to.Sort) – sorts the data based on the columns indicated</a:t>
            </a:r>
            <a:endParaRPr b="0" lang="en-US" sz="1600" spc="-1" strike="noStrike">
              <a:solidFill>
                <a:srgbClr val="2c3e50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2c3e50"/>
                </a:solidFill>
                <a:latin typeface="Noto Sans SemiBold"/>
              </a:rPr>
              <a:t>Get more help here </a:t>
            </a:r>
            <a:r>
              <a:rPr b="1" lang="en-US" sz="1600" spc="-1" strike="noStrike">
                <a:solidFill>
                  <a:srgbClr val="2c3e50"/>
                </a:solidFill>
                <a:latin typeface="Noto Sans SemiBold"/>
                <a:hlinkClick r:id="rId1"/>
              </a:rPr>
              <a:t>https://dplyr.tidyverse.org/articles/dplyr.html</a:t>
            </a:r>
            <a:r>
              <a:rPr b="1" lang="en-US" sz="1600" spc="-1" strike="noStrike">
                <a:solidFill>
                  <a:srgbClr val="2c3e50"/>
                </a:solidFill>
                <a:latin typeface="Noto Sans SemiBold"/>
              </a:rPr>
              <a:t>, or from the R for Data Science book by the package author Hadley Wickham.</a:t>
            </a:r>
            <a:endParaRPr b="1" lang="en-US" sz="16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Plotting Data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There are multiple plotting systems in R.  “Base R” has an extremely useful plotting system based around the plot() function.  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You should learn ggplot2.  There is a free book online (again written by Hadley Wickham) – </a:t>
            </a:r>
            <a:r>
              <a:rPr b="1" lang="en-US" sz="2000" spc="-1" strike="noStrike">
                <a:solidFill>
                  <a:srgbClr val="2c3e50"/>
                </a:solidFill>
                <a:latin typeface="Noto Sans SemiBold"/>
                <a:hlinkClick r:id="rId1"/>
              </a:rPr>
              <a:t>https://ggplot2-book.org/index.html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Before diving into all of the statistical summaries you should try to visualize your data.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Most of the specific DoE packages have plotting functions to help you use plots specifically relevant to DoE. </a:t>
            </a: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 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</a:t>
            </a:r>
            <a:r>
              <a:rPr b="1" lang="en-US" sz="2800" spc="-1" strike="noStrike">
                <a:solidFill>
                  <a:srgbClr val="ffffff"/>
                </a:solidFill>
                <a:latin typeface="Noto Sans Black"/>
              </a:rPr>
              <a:t>Anscombe’s Quartet ggplot2</a:t>
            </a:r>
            <a:endParaRPr b="1" lang="en-US" sz="28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4754880" y="1884240"/>
            <a:ext cx="5101920" cy="497376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91440" y="1773000"/>
            <a:ext cx="4572000" cy="526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Overview-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Anscombe’s Quartet Base R 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4846320" y="1863360"/>
            <a:ext cx="5029560" cy="490320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303120" y="1920240"/>
            <a:ext cx="4086000" cy="485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</a:t>
            </a:r>
            <a:r>
              <a:rPr b="1" lang="en-US" sz="2200" spc="-1" strike="noStrike">
                <a:solidFill>
                  <a:srgbClr val="ffffff"/>
                </a:solidFill>
                <a:latin typeface="Noto Sans Black"/>
              </a:rPr>
              <a:t>Anscombe’s Quartet Regression</a:t>
            </a:r>
            <a:endParaRPr b="1" lang="en-US" sz="2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365760" y="1828800"/>
            <a:ext cx="5394960" cy="501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lm() - function allows you to create a regression model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summary(lm.model) – shows you the regression summary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“</a:t>
            </a:r>
            <a:r>
              <a:rPr b="0" lang="en-US" sz="1600" spc="-1" strike="noStrike">
                <a:latin typeface="Noto Sans Regular"/>
              </a:rPr>
              <a:t>Estimate” - shows the effect size for the coefficient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Std. Error – the average distance the observed variables fall from the regression line.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T value – shows the size difference relative to the variation in your data.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Pr- the “probability” that the effect is significant.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Multiple R-squared – how much variability in the data is explained by the model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Adjusted R-squared – the amount of variability in the data is explained in the model, but it is penalized by the number of explanatory variables. 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P-value – indicates if there is a significant relationship described by the model.</a:t>
            </a:r>
            <a:endParaRPr b="0" lang="en-US" sz="16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You have to use the I() function in the lm() model for polynomial regression.</a:t>
            </a:r>
            <a:endParaRPr b="0" lang="en-US" sz="1600" spc="-1" strike="noStrike">
              <a:latin typeface="Noto Sans Regular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5852160" y="1143720"/>
            <a:ext cx="3383280" cy="6201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60000" y="301320"/>
            <a:ext cx="9360000" cy="43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CRD One-Factor – 1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332640" y="1909440"/>
            <a:ext cx="3142080" cy="48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4000"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Steps: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Set Up Environment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Create and Randomize Design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Export Design for Later Use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Determine Experiment Size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Import Results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Visualize Data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Fit Models to Data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Check Model Assumptions with Diagnostic Plots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e50"/>
                </a:solidFill>
                <a:latin typeface="Noto Sans Regular"/>
              </a:rPr>
              <a:t>Confirm Results in Follow-Up Experiment</a:t>
            </a: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  <a:p>
            <a:pPr lvl="1" marL="864000" indent="-324000">
              <a:spcAft>
                <a:spcPts val="1134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endParaRPr b="0" lang="en-US" sz="1800" spc="-1" strike="noStrike">
              <a:solidFill>
                <a:srgbClr val="2c3e50"/>
              </a:solidFill>
              <a:latin typeface="Noto Sans Regular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274320" y="1005840"/>
            <a:ext cx="941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Goal: Optimize the Effect of IBA on Rooting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3856680" y="1920240"/>
            <a:ext cx="5744520" cy="201168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3960000" y="4568040"/>
            <a:ext cx="5641200" cy="2198520"/>
          </a:xfrm>
          <a:prstGeom prst="rect">
            <a:avLst/>
          </a:prstGeom>
          <a:ln>
            <a:noFill/>
          </a:ln>
        </p:spPr>
      </p:pic>
      <p:sp>
        <p:nvSpPr>
          <p:cNvPr id="175" name="TextShape 4"/>
          <p:cNvSpPr txBox="1"/>
          <p:nvPr/>
        </p:nvSpPr>
        <p:spPr>
          <a:xfrm>
            <a:off x="5394960" y="3931920"/>
            <a:ext cx="4297680" cy="640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Noto Sans Regular"/>
              </a:rPr>
              <a:t>IBA Level: 5.5 mg/L (Run 1) </a:t>
            </a:r>
            <a:endParaRPr b="0" lang="en-US" sz="1400" spc="-1" strike="noStrike">
              <a:latin typeface="Noto Sans Regular"/>
            </a:endParaRPr>
          </a:p>
        </p:txBody>
      </p:sp>
      <p:sp>
        <p:nvSpPr>
          <p:cNvPr id="176" name="TextShape 5"/>
          <p:cNvSpPr txBox="1"/>
          <p:nvPr/>
        </p:nvSpPr>
        <p:spPr>
          <a:xfrm>
            <a:off x="5394960" y="6766560"/>
            <a:ext cx="2560320" cy="29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Noto Sans Regular"/>
              </a:rPr>
              <a:t>IBA Level: 1 mg/L (Run 6)</a:t>
            </a:r>
            <a:endParaRPr b="0" lang="en-US" sz="14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60000" y="301320"/>
            <a:ext cx="9360000" cy="43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CRD One-Factor – 2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274320" y="1005840"/>
            <a:ext cx="941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Goal: Step 1, 2, 3 - Set Up the Environment and Design the Experiment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182880" y="2290320"/>
            <a:ext cx="7072920" cy="383616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7498080" y="2286000"/>
            <a:ext cx="2377440" cy="380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Overview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241200" y="2560320"/>
            <a:ext cx="4147920" cy="438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Why R?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R Overview -Learning Enough R for DoE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DoE with R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527720" y="2286000"/>
            <a:ext cx="5073480" cy="393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60000" y="301320"/>
            <a:ext cx="9360000" cy="43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CRD One-Factor – 3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274320" y="1005840"/>
            <a:ext cx="941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Goal: Step 4 – Determine the Number of Replicates (Power Analysis) 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91440" y="2194560"/>
            <a:ext cx="5712480" cy="411480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5855400" y="2286000"/>
            <a:ext cx="4111560" cy="1748160"/>
          </a:xfrm>
          <a:prstGeom prst="rect">
            <a:avLst/>
          </a:prstGeom>
          <a:ln>
            <a:noFill/>
          </a:ln>
        </p:spPr>
      </p:pic>
      <p:sp>
        <p:nvSpPr>
          <p:cNvPr id="185" name="TextShape 3"/>
          <p:cNvSpPr txBox="1"/>
          <p:nvPr/>
        </p:nvSpPr>
        <p:spPr>
          <a:xfrm>
            <a:off x="5852160" y="4206240"/>
            <a:ext cx="4114800" cy="194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From this we can see that, if we use 21 replicates, we would have a 90.8% chance of detecting a rooting rate difference of 0.2 if the standard deviation is 0.15 – if all of our assumptions are actually true...</a:t>
            </a:r>
            <a:endParaRPr b="0" lang="en-US" sz="1800" spc="-1" strike="noStrike">
              <a:latin typeface="Noto Sans Regular"/>
            </a:endParaRPr>
          </a:p>
        </p:txBody>
      </p:sp>
      <p:sp>
        <p:nvSpPr>
          <p:cNvPr id="186" name="TextShape 4"/>
          <p:cNvSpPr txBox="1"/>
          <p:nvPr/>
        </p:nvSpPr>
        <p:spPr>
          <a:xfrm>
            <a:off x="182880" y="6492240"/>
            <a:ext cx="548640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(see pg 38 of Lawson Design and Analysis of Experiments with R)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60000" y="301320"/>
            <a:ext cx="9360000" cy="43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CRD One-Factor – 4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274320" y="1005840"/>
            <a:ext cx="941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Goal: Step 5, 6 – Import Design and Results / Visualize Data 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6130800" y="1920240"/>
            <a:ext cx="3561840" cy="467640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348480" y="2468880"/>
            <a:ext cx="5686560" cy="347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60000" y="301320"/>
            <a:ext cx="9360000" cy="43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CRD One-Factor – 5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274320" y="1005840"/>
            <a:ext cx="941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Goal: Step 7 – Fit Models to Data 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365760" y="1916640"/>
            <a:ext cx="4060800" cy="183240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4663440" y="1005840"/>
            <a:ext cx="4846320" cy="6368760"/>
          </a:xfrm>
          <a:prstGeom prst="rect">
            <a:avLst/>
          </a:prstGeom>
          <a:ln>
            <a:noFill/>
          </a:ln>
        </p:spPr>
      </p:pic>
      <p:sp>
        <p:nvSpPr>
          <p:cNvPr id="195" name="TextShape 3"/>
          <p:cNvSpPr txBox="1"/>
          <p:nvPr/>
        </p:nvSpPr>
        <p:spPr>
          <a:xfrm>
            <a:off x="182880" y="4196880"/>
            <a:ext cx="3931920" cy="247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As you can see from the regression summary, the quadratic model explains more of the experimental variation. </a:t>
            </a:r>
            <a:endParaRPr b="0" lang="en-US" sz="1800" spc="-1" strike="noStrike">
              <a:latin typeface="Noto Sans Regular"/>
            </a:endParaRPr>
          </a:p>
          <a:p>
            <a:endParaRPr b="0" lang="en-US" sz="1800" spc="-1" strike="noStrike">
              <a:latin typeface="Noto Sans Regular"/>
            </a:endParaRPr>
          </a:p>
          <a:p>
            <a:r>
              <a:rPr b="0" lang="en-US" sz="1800" spc="-1" strike="noStrike">
                <a:latin typeface="Noto Sans Regular"/>
              </a:rPr>
              <a:t>It is important to note, that if I aggregated the data before, the R-squared values would increase.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60000" y="301320"/>
            <a:ext cx="9360000" cy="43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CRD One-Factor – 6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274320" y="1005840"/>
            <a:ext cx="941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Goal: Step 8 – Check Model with Diagnostic Plots  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91440" y="1737360"/>
            <a:ext cx="4311720" cy="155448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4672080" y="1812240"/>
            <a:ext cx="5112000" cy="4954320"/>
          </a:xfrm>
          <a:prstGeom prst="rect">
            <a:avLst/>
          </a:prstGeom>
          <a:ln>
            <a:noFill/>
          </a:ln>
        </p:spPr>
      </p:pic>
      <p:sp>
        <p:nvSpPr>
          <p:cNvPr id="200" name="TextShape 3"/>
          <p:cNvSpPr txBox="1"/>
          <p:nvPr/>
        </p:nvSpPr>
        <p:spPr>
          <a:xfrm>
            <a:off x="182880" y="3383280"/>
            <a:ext cx="4114800" cy="3008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Noto Sans Regular"/>
              </a:rPr>
              <a:t>(see pg 38 of Lawson Design and Analys​is of Experiments with R)</a:t>
            </a:r>
            <a:endParaRPr b="0" lang="en-US" sz="1800" spc="-1" strike="noStrike">
              <a:latin typeface="Noto Sans Regular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Noto Sans Regular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Noto Sans Regular"/>
              </a:rPr>
              <a:t>Check to see if the variance is constant (residuals vs. fitted)</a:t>
            </a:r>
            <a:endParaRPr b="0" lang="en-US" sz="1800" spc="-1" strike="noStrike">
              <a:latin typeface="Noto Sans Regular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Noto Sans Regular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Noto Sans Regular"/>
              </a:rPr>
              <a:t>Check for normality (Q-Q Plot)</a:t>
            </a:r>
            <a:endParaRPr b="0" lang="en-US" sz="1800" spc="-1" strike="noStrike">
              <a:latin typeface="Noto Sans Regular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Noto Sans Regular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Noto Sans Regular"/>
              </a:rPr>
              <a:t>If these assumption fail you can try to transform your data using a Box-Cox plot.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60000" y="301320"/>
            <a:ext cx="9360000" cy="43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CRD One-Factor – 7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274320" y="1005840"/>
            <a:ext cx="941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Goal: Step 9 – Make Results Presentation Ready then a Follow Up Experiment 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274320" y="1828800"/>
            <a:ext cx="4840920" cy="3474720"/>
          </a:xfrm>
          <a:prstGeom prst="rect">
            <a:avLst/>
          </a:prstGeom>
          <a:ln>
            <a:noFill/>
          </a:ln>
        </p:spPr>
      </p:pic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5252400" y="1920240"/>
            <a:ext cx="4257360" cy="4466880"/>
          </a:xfrm>
          <a:prstGeom prst="rect">
            <a:avLst/>
          </a:prstGeom>
          <a:ln>
            <a:noFill/>
          </a:ln>
        </p:spPr>
      </p:pic>
      <p:sp>
        <p:nvSpPr>
          <p:cNvPr id="205" name="TextShape 3"/>
          <p:cNvSpPr txBox="1"/>
          <p:nvPr/>
        </p:nvSpPr>
        <p:spPr>
          <a:xfrm>
            <a:off x="274320" y="5760720"/>
            <a:ext cx="4663440" cy="88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Make a follow up medium with ~5.25 mg/L IBA.  Test compared the current media to see if it is better.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800" spc="-1" strike="noStrike">
                <a:solidFill>
                  <a:srgbClr val="ffffff"/>
                </a:solidFill>
                <a:latin typeface="Noto Sans Black"/>
              </a:rPr>
              <a:t>Response Surface Design 1</a:t>
            </a:r>
            <a:endParaRPr b="1" lang="en-US" sz="28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139320" y="2926080"/>
            <a:ext cx="4066920" cy="231408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2"/>
          <a:stretch/>
        </p:blipFill>
        <p:spPr>
          <a:xfrm>
            <a:off x="4345920" y="1828800"/>
            <a:ext cx="5529600" cy="502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800" spc="-1" strike="noStrike">
                <a:solidFill>
                  <a:srgbClr val="ffffff"/>
                </a:solidFill>
                <a:latin typeface="Noto Sans Black"/>
              </a:rPr>
              <a:t>Response Surface Design 2</a:t>
            </a:r>
            <a:endParaRPr b="1" lang="en-US" sz="28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95760" y="3383280"/>
            <a:ext cx="4762080" cy="155448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5023800" y="1828800"/>
            <a:ext cx="4943160" cy="469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365760" y="-1357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Fractional Factorial Design 1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457200" y="914400"/>
            <a:ext cx="43891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How to Set Up a Design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47160" y="2065320"/>
            <a:ext cx="4799160" cy="268956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4937760" y="837360"/>
            <a:ext cx="4846320" cy="629496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3"/>
          <a:stretch/>
        </p:blipFill>
        <p:spPr>
          <a:xfrm>
            <a:off x="96120" y="4846320"/>
            <a:ext cx="4658760" cy="1616400"/>
          </a:xfrm>
          <a:prstGeom prst="rect">
            <a:avLst/>
          </a:prstGeom>
          <a:ln>
            <a:noFill/>
          </a:ln>
        </p:spPr>
      </p:pic>
      <p:sp>
        <p:nvSpPr>
          <p:cNvPr id="217" name="TextShape 3"/>
          <p:cNvSpPr txBox="1"/>
          <p:nvPr/>
        </p:nvSpPr>
        <p:spPr>
          <a:xfrm>
            <a:off x="548640" y="6675120"/>
            <a:ext cx="384048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 </a:t>
            </a:r>
            <a:r>
              <a:rPr b="0" lang="en-US" sz="1800" spc="-1" strike="noStrike">
                <a:latin typeface="Noto Sans Regular"/>
              </a:rPr>
              <a:t>(See Gromping et all, 2014)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65760" y="-1357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Fractional Factorial Design 2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457200" y="914400"/>
            <a:ext cx="566928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Easy Diagnostic Plots with FrF2 Package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65600" y="2011680"/>
            <a:ext cx="4680720" cy="45720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91440" y="2651760"/>
            <a:ext cx="4937760" cy="329184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6400800" y="1975680"/>
            <a:ext cx="2457000" cy="21888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4"/>
          <a:stretch/>
        </p:blipFill>
        <p:spPr>
          <a:xfrm>
            <a:off x="5303520" y="2324520"/>
            <a:ext cx="4562280" cy="407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365760" y="-1357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Fractional Factorial Design 3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457200" y="914400"/>
            <a:ext cx="566928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Interaction Plot and AOV Example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914400" y="2048400"/>
            <a:ext cx="2885760" cy="23760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2"/>
          <a:stretch/>
        </p:blipFill>
        <p:spPr>
          <a:xfrm>
            <a:off x="146520" y="2478600"/>
            <a:ext cx="5065560" cy="401364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3"/>
          <a:stretch/>
        </p:blipFill>
        <p:spPr>
          <a:xfrm>
            <a:off x="5465880" y="3450600"/>
            <a:ext cx="4318200" cy="48132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4"/>
          <a:stretch/>
        </p:blipFill>
        <p:spPr>
          <a:xfrm>
            <a:off x="5303520" y="4114800"/>
            <a:ext cx="4663440" cy="179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Why R?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34" name="TextShape 2"/>
          <p:cNvSpPr txBox="1"/>
          <p:nvPr/>
        </p:nvSpPr>
        <p:spPr>
          <a:xfrm rot="3000">
            <a:off x="35964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R is a programming language created by statisticians for data analysis.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Open-source programming language means it is extensible with state-of-the-art statistical methodologies regularly made available from the experts to make the life of a data analyst easier.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Excellent data manipulation and visualization capabilities.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Scripting-language means that the research you do is easily replicated.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The time spent learning R compared to other DoE software will allow you to do much more.  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Free.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c3e50"/>
                </a:solidFill>
                <a:latin typeface="Noto Sans SemiBold"/>
              </a:rPr>
              <a:t>Career Development. </a:t>
            </a:r>
            <a:endParaRPr b="1" lang="en-US" sz="20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365760" y="-1357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Mixture-Process Example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457200" y="640080"/>
            <a:ext cx="429768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How to Set Up a Mixture Design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5132880" y="1097280"/>
            <a:ext cx="4376880" cy="395820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4937760" y="5206680"/>
            <a:ext cx="4819320" cy="174276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365760" y="1075320"/>
            <a:ext cx="4480560" cy="614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365760" y="-1357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Mixture-Process Example 2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365760" y="731520"/>
            <a:ext cx="429768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Overall Visualization of Data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182880" y="1307160"/>
            <a:ext cx="5038200" cy="436212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5663160" y="914400"/>
            <a:ext cx="4212360" cy="237744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3"/>
          <a:stretch/>
        </p:blipFill>
        <p:spPr>
          <a:xfrm>
            <a:off x="5645160" y="3657600"/>
            <a:ext cx="4321800" cy="2514600"/>
          </a:xfrm>
          <a:prstGeom prst="rect">
            <a:avLst/>
          </a:prstGeom>
          <a:ln>
            <a:noFill/>
          </a:ln>
        </p:spPr>
      </p:pic>
      <p:pic>
        <p:nvPicPr>
          <p:cNvPr id="240" name="" descr=""/>
          <p:cNvPicPr/>
          <p:nvPr/>
        </p:nvPicPr>
        <p:blipFill>
          <a:blip r:embed="rId4"/>
          <a:stretch/>
        </p:blipFill>
        <p:spPr>
          <a:xfrm>
            <a:off x="29160" y="5760720"/>
            <a:ext cx="5457240" cy="1097280"/>
          </a:xfrm>
          <a:prstGeom prst="rect">
            <a:avLst/>
          </a:prstGeom>
          <a:ln>
            <a:noFill/>
          </a:ln>
        </p:spPr>
      </p:pic>
      <p:sp>
        <p:nvSpPr>
          <p:cNvPr id="241" name="TextShape 3"/>
          <p:cNvSpPr txBox="1"/>
          <p:nvPr/>
        </p:nvSpPr>
        <p:spPr>
          <a:xfrm>
            <a:off x="6400800" y="3241080"/>
            <a:ext cx="2926080" cy="32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latin typeface="Noto Sans Regular"/>
              </a:rPr>
              <a:t>Example Quality = 5</a:t>
            </a:r>
            <a:endParaRPr b="0" lang="en-US" sz="1600" spc="-1" strike="noStrike">
              <a:latin typeface="Noto Sans Regular"/>
            </a:endParaRPr>
          </a:p>
        </p:txBody>
      </p:sp>
      <p:sp>
        <p:nvSpPr>
          <p:cNvPr id="242" name="TextShape 4"/>
          <p:cNvSpPr txBox="1"/>
          <p:nvPr/>
        </p:nvSpPr>
        <p:spPr>
          <a:xfrm>
            <a:off x="6400800" y="6172200"/>
            <a:ext cx="2560320" cy="44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latin typeface="Noto Sans Regular"/>
              </a:rPr>
              <a:t>Example Quality = 1</a:t>
            </a:r>
            <a:endParaRPr b="0" lang="en-US" sz="16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365760" y="-1357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Mixture-Process Example 3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365760" y="731520"/>
            <a:ext cx="429768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Fitting a Mixture-Process Model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86760" y="2377440"/>
            <a:ext cx="4851000" cy="3749040"/>
          </a:xfrm>
          <a:prstGeom prst="rect">
            <a:avLst/>
          </a:prstGeom>
          <a:ln>
            <a:noFill/>
          </a:ln>
        </p:spPr>
      </p:pic>
      <p:pic>
        <p:nvPicPr>
          <p:cNvPr id="246" name="" descr=""/>
          <p:cNvPicPr/>
          <p:nvPr/>
        </p:nvPicPr>
        <p:blipFill>
          <a:blip r:embed="rId2"/>
          <a:stretch/>
        </p:blipFill>
        <p:spPr>
          <a:xfrm>
            <a:off x="3164760" y="6217920"/>
            <a:ext cx="6868800" cy="731520"/>
          </a:xfrm>
          <a:prstGeom prst="rect">
            <a:avLst/>
          </a:prstGeom>
          <a:ln>
            <a:noFill/>
          </a:ln>
        </p:spPr>
      </p:pic>
      <p:pic>
        <p:nvPicPr>
          <p:cNvPr id="247" name="" descr=""/>
          <p:cNvPicPr/>
          <p:nvPr/>
        </p:nvPicPr>
        <p:blipFill>
          <a:blip r:embed="rId3"/>
          <a:stretch/>
        </p:blipFill>
        <p:spPr>
          <a:xfrm>
            <a:off x="5212080" y="2411640"/>
            <a:ext cx="4732560" cy="3714840"/>
          </a:xfrm>
          <a:prstGeom prst="rect">
            <a:avLst/>
          </a:prstGeom>
          <a:ln>
            <a:noFill/>
          </a:ln>
        </p:spPr>
      </p:pic>
      <p:sp>
        <p:nvSpPr>
          <p:cNvPr id="248" name="TextShape 3"/>
          <p:cNvSpPr txBox="1"/>
          <p:nvPr/>
        </p:nvSpPr>
        <p:spPr>
          <a:xfrm>
            <a:off x="274320" y="1737360"/>
            <a:ext cx="969264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Feed a result data frame in this format into the MixModel function to model mixture data with the mixexp package.</a:t>
            </a:r>
            <a:endParaRPr b="0" lang="en-US" sz="1800" spc="-1" strike="noStrike">
              <a:latin typeface="Noto Sans Regular"/>
            </a:endParaRPr>
          </a:p>
        </p:txBody>
      </p:sp>
      <p:sp>
        <p:nvSpPr>
          <p:cNvPr id="249" name="TextShape 4"/>
          <p:cNvSpPr txBox="1"/>
          <p:nvPr/>
        </p:nvSpPr>
        <p:spPr>
          <a:xfrm>
            <a:off x="91440" y="6217920"/>
            <a:ext cx="3200400" cy="88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See: Mixture Experiments in R using mixexp (Lawson et all 2016)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365760" y="-1357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 – </a:t>
            </a:r>
            <a:r>
              <a:rPr b="1" lang="en-US" sz="2600" spc="-1" strike="noStrike">
                <a:solidFill>
                  <a:srgbClr val="ffffff"/>
                </a:solidFill>
                <a:latin typeface="Noto Sans Black"/>
              </a:rPr>
              <a:t>Mixture-Process Example 3</a:t>
            </a:r>
            <a:endParaRPr b="1" lang="en-US" sz="2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365760" y="731520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Noto Sans Regular"/>
              </a:rPr>
              <a:t>Visualizing the Predictions of a Mixture-Process Model</a:t>
            </a:r>
            <a:endParaRPr b="0" lang="en-US" sz="1800" spc="-1" strike="noStrike">
              <a:solidFill>
                <a:srgbClr val="ffffff"/>
              </a:solidFill>
              <a:latin typeface="Noto Sans Regular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51120" y="1920240"/>
            <a:ext cx="6075360" cy="465372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6492240" y="599040"/>
            <a:ext cx="3079800" cy="3424320"/>
          </a:xfrm>
          <a:prstGeom prst="rect">
            <a:avLst/>
          </a:prstGeom>
          <a:ln>
            <a:noFill/>
          </a:ln>
        </p:spPr>
      </p:pic>
      <p:pic>
        <p:nvPicPr>
          <p:cNvPr id="254" name="" descr=""/>
          <p:cNvPicPr/>
          <p:nvPr/>
        </p:nvPicPr>
        <p:blipFill>
          <a:blip r:embed="rId3"/>
          <a:stretch/>
        </p:blipFill>
        <p:spPr>
          <a:xfrm>
            <a:off x="6566040" y="4023360"/>
            <a:ext cx="3126600" cy="329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DoE with R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365760" y="3341520"/>
            <a:ext cx="3108960" cy="68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4000" spc="-1" strike="noStrike">
                <a:latin typeface="Noto Sans Regular"/>
              </a:rPr>
              <a:t>Thank You!</a:t>
            </a:r>
            <a:endParaRPr b="0" lang="en-US" sz="4000" spc="-1" strike="noStrike">
              <a:latin typeface="Noto Sans Regular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1463040" y="6189840"/>
            <a:ext cx="7040880" cy="88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Please feel free to contact me at </a:t>
            </a:r>
            <a:r>
              <a:rPr b="0" lang="en-US" sz="1800" spc="-1" strike="noStrike">
                <a:latin typeface="Noto Sans Regular"/>
                <a:hlinkClick r:id="rId1"/>
              </a:rPr>
              <a:t>brett.gytri@tissuegrown.com</a:t>
            </a:r>
            <a:r>
              <a:rPr b="0" lang="en-US" sz="1800" spc="-1" strike="noStrike">
                <a:latin typeface="Noto Sans Regular"/>
              </a:rPr>
              <a:t> if you have any questions about R or DoE.  Thanks!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Why R – R vs. Python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274320" y="6035040"/>
            <a:ext cx="8961120" cy="88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Both languages are great for data manipulation, visualization, reporting, etc.  Learning a programming language is a big commitment.  Find out which suits you.</a:t>
            </a:r>
            <a:endParaRPr b="0" lang="en-US" sz="1800" spc="-1" strike="noStrike">
              <a:latin typeface="Noto Sans Regular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91440" y="1737360"/>
            <a:ext cx="4297680" cy="292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latin typeface="Noto Sans Regular"/>
              </a:rPr>
              <a:t>Why R</a:t>
            </a:r>
            <a:endParaRPr b="0" lang="en-US" sz="2400" spc="-1" strike="noStrike">
              <a:latin typeface="Noto Sans Regular"/>
            </a:endParaRPr>
          </a:p>
          <a:p>
            <a:endParaRPr b="0" lang="en-US" sz="24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More packages for DoE.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Better for advanced statistical methodologies.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User base primarily consists of scientists, researchers and statisticians.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Literature is more applicable.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Noto Sans Regular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5029200" y="1865880"/>
            <a:ext cx="4754880" cy="309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latin typeface="Noto Sans Regular"/>
              </a:rPr>
              <a:t>Why Python</a:t>
            </a:r>
            <a:endParaRPr b="0" lang="en-US" sz="2400" spc="-1" strike="noStrike">
              <a:latin typeface="Noto Sans Regular"/>
            </a:endParaRPr>
          </a:p>
          <a:p>
            <a:endParaRPr b="0" lang="en-US" sz="24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Larger community, more prevalent in the workforce.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Wider variety of things you can do with the language – i.e. develop applications, control electronic devices, web frameworks etc.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Generally faster.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More readily used for production-scale applications.</a:t>
            </a:r>
            <a:endParaRPr b="0" lang="en-US" sz="18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365760" y="4129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Why R – </a:t>
            </a:r>
            <a:br/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What Else Can you do with R?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32640" y="192024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2c3e50"/>
                </a:solidFill>
                <a:latin typeface="Noto Sans SemiBold"/>
              </a:rPr>
              <a:t>R Markdown – create dynamic, fully reproducible reports.  R Markdown supports dozens of output formats including HTML, PDF, scientific articles, etc. </a:t>
            </a:r>
            <a:r>
              <a:rPr b="1" lang="en-US" sz="2200" spc="-1" strike="noStrike">
                <a:solidFill>
                  <a:srgbClr val="2c3e50"/>
                </a:solidFill>
                <a:latin typeface="Noto Sans SemiBold"/>
                <a:hlinkClick r:id="rId1"/>
              </a:rPr>
              <a:t>https://rmarkdown.rstudio.com/</a:t>
            </a:r>
            <a:endParaRPr b="1" lang="en-US" sz="2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2c3e50"/>
                </a:solidFill>
                <a:latin typeface="Noto Sans SemiBold"/>
              </a:rPr>
              <a:t>Bookdown / Blogdown - for writing books or websites. https://bookdown.org/</a:t>
            </a:r>
            <a:endParaRPr b="1" lang="en-US" sz="2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2c3e50"/>
                </a:solidFill>
                <a:latin typeface="Noto Sans SemiBold"/>
              </a:rPr>
              <a:t>Shiny – makes it relatively easy to produce interactive web applications (dashboards) which can be accessed online and on mobile devices.  </a:t>
            </a:r>
            <a:r>
              <a:rPr b="1" lang="en-US" sz="2200" spc="-1" strike="noStrike">
                <a:solidFill>
                  <a:srgbClr val="2c3e50"/>
                </a:solidFill>
                <a:latin typeface="Noto Sans SemiBold"/>
                <a:hlinkClick r:id="rId2"/>
              </a:rPr>
              <a:t>https://shiny.rstudio.com/</a:t>
            </a:r>
            <a:endParaRPr b="1" lang="en-US" sz="2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2c3e50"/>
                </a:solidFill>
                <a:latin typeface="Noto Sans SemiBold"/>
              </a:rPr>
              <a:t>Simulation, Bayesian modeling, machine learning, dynamic graphics, etc.</a:t>
            </a:r>
            <a:endParaRPr b="1" lang="en-US" sz="2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How to Learn R 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 rot="21577800">
            <a:off x="5958000" y="1747080"/>
            <a:ext cx="2985480" cy="4563360"/>
          </a:xfrm>
          <a:prstGeom prst="rect">
            <a:avLst/>
          </a:prstGeom>
          <a:ln>
            <a:noFill/>
          </a:ln>
        </p:spPr>
      </p:pic>
      <p:sp>
        <p:nvSpPr>
          <p:cNvPr id="143" name="TextShape 2"/>
          <p:cNvSpPr txBox="1"/>
          <p:nvPr/>
        </p:nvSpPr>
        <p:spPr>
          <a:xfrm>
            <a:off x="5805720" y="6400800"/>
            <a:ext cx="3978360" cy="356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Noto Sans Regular"/>
              </a:rPr>
              <a:t>https://r4ds.had.co.nz/index.html</a:t>
            </a:r>
            <a:endParaRPr b="0" lang="en-US" sz="1800" spc="-1" strike="noStrike">
              <a:latin typeface="Noto Sans Regular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365760" y="1828800"/>
            <a:ext cx="5029200" cy="502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Books:</a:t>
            </a:r>
            <a:endParaRPr b="0" lang="en-US" sz="1800" spc="-1" strike="noStrike">
              <a:latin typeface="Noto Sans Regular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 Regular"/>
              </a:rPr>
              <a:t>R for Data Science</a:t>
            </a:r>
            <a:r>
              <a:rPr b="0" lang="en-US" sz="1800" spc="-1" strike="noStrike">
                <a:latin typeface="Noto Sans Regular"/>
              </a:rPr>
              <a:t> – Hadley Wickham and Garrett Grolemund</a:t>
            </a:r>
            <a:endParaRPr b="0" lang="en-US" sz="1800" spc="-1" strike="noStrike">
              <a:latin typeface="Noto Sans Regular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Hands-On Programming with R – Garret Grolemund</a:t>
            </a:r>
            <a:endParaRPr b="0" lang="en-US" sz="1800" spc="-1" strike="noStrike">
              <a:latin typeface="Noto Sans Regular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Statistics: An Introduction using R – Michael J. Crawley</a:t>
            </a:r>
            <a:endParaRPr b="0" lang="en-US" sz="1800" spc="-1" strike="noStrike">
              <a:latin typeface="Noto Sans Regular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Design and Analysis of Experiments with R – John Lawson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Web Applications:</a:t>
            </a:r>
            <a:endParaRPr b="0" lang="en-US" sz="1800" spc="-1" strike="noStrike">
              <a:latin typeface="Noto Sans Regular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datacamp - </a:t>
            </a:r>
            <a:r>
              <a:rPr b="0" lang="en-US" sz="1800" spc="-1" strike="noStrike">
                <a:latin typeface="Noto Sans Regular"/>
                <a:hlinkClick r:id="rId2"/>
              </a:rPr>
              <a:t>https://www.datacamp.com/</a:t>
            </a:r>
            <a:endParaRPr b="0" lang="en-US" sz="18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YouTube:</a:t>
            </a:r>
            <a:endParaRPr b="0" lang="en-US" sz="1800" spc="-1" strike="noStrike">
              <a:latin typeface="Noto Sans Regular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Noto Sans Regular"/>
              </a:rPr>
              <a:t>Chris Mack – From Data to Decisions </a:t>
            </a:r>
            <a:r>
              <a:rPr b="0" lang="en-US" sz="1400" spc="-1" strike="noStrike">
                <a:latin typeface="Noto Sans Regular"/>
                <a:hlinkClick r:id="rId3"/>
              </a:rPr>
              <a:t>https://www.youtube.com/watch?v=JtKK-ERCBI4&amp;list=PLM2eE_hI4gSDnF-mEa9mrIYx7GCLQVN89</a:t>
            </a:r>
            <a:endParaRPr b="0" lang="en-US" sz="1400" spc="-1" strike="noStrike">
              <a:latin typeface="Noto Sans Regular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Noto Sans Regular"/>
              </a:rPr>
              <a:t>StackOverflow</a:t>
            </a:r>
            <a:endParaRPr b="0" lang="en-US" sz="1400" spc="-1" strike="noStrike">
              <a:latin typeface="Noto Sans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- Installation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274320" y="1818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Download from R Cran -   </a:t>
            </a:r>
            <a:r>
              <a:rPr b="1" lang="en-US" sz="3200" spc="-1" strike="noStrike">
                <a:solidFill>
                  <a:srgbClr val="2c3e50"/>
                </a:solidFill>
                <a:latin typeface="Noto Sans SemiBold"/>
                <a:hlinkClick r:id="rId1"/>
              </a:rPr>
              <a:t>https://cran.r-project.org/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  <a:p>
            <a:pPr marL="432000" indent="-324000"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If you are just getting started use Rstudio for your Editor.</a:t>
            </a:r>
            <a:br/>
            <a:r>
              <a:rPr b="1" lang="en-US" sz="3200" spc="-1" strike="noStrike">
                <a:solidFill>
                  <a:srgbClr val="2c3e50"/>
                </a:solidFill>
                <a:latin typeface="Noto Sans SemiBold"/>
              </a:rPr>
              <a:t>https://posit.co/download/rstudio-desktop/</a:t>
            </a:r>
            <a:endParaRPr b="1" lang="en-US" sz="3200" spc="-1" strike="noStrike">
              <a:solidFill>
                <a:srgbClr val="2c3e50"/>
              </a:solidFill>
              <a:latin typeface="Noto Sans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Rstudio Overview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097280" y="1005840"/>
            <a:ext cx="7589520" cy="636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ffff"/>
                </a:solidFill>
                <a:latin typeface="Noto Sans Black"/>
              </a:rPr>
              <a:t>R Overview – Data Structures</a:t>
            </a:r>
            <a:endParaRPr b="1" lang="en-US" sz="36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98000" y="1737360"/>
            <a:ext cx="9677520" cy="528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2023-04-22T07:52:21Z</dcterms:created>
  <dc:creator/>
  <dc:description/>
  <dc:language>en-US</dc:language>
  <cp:lastModifiedBy/>
  <dcterms:modified xsi:type="dcterms:W3CDTF">2023-05-02T06:06:25Z</dcterms:modified>
  <cp:revision>64</cp:revision>
  <dc:subject/>
  <dc:title>Midnightblue</dc:title>
</cp:coreProperties>
</file>